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ppt/media/audio3.bin" ContentType="audio/unknown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media/audio5.bin" ContentType="audio/unknown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media/audio7.bin" ContentType="audio/unknown"/>
  <Override PartName="/ppt/media/audio9.bin" ContentType="audio/unknown"/>
  <Override PartName="/ppt/notesSlides/notesSlide4.xml" ContentType="application/vnd.openxmlformats-officedocument.presentationml.notesSlide+xml"/>
  <Override PartName="/ppt/media/audio2.bin" ContentType="audio/unknown"/>
  <Override PartName="/ppt/media/audio1.bin" ContentType="audio/unknown"/>
  <Override PartName="/ppt/notesSlides/notesSlide6.xml" ContentType="application/vnd.openxmlformats-officedocument.presentationml.notesSlide+xml"/>
  <Override PartName="/ppt/media/audio11.bin" ContentType="audio/unknown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media/audio4.bin" ContentType="audio/unknown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audio10.bin" ContentType="audio/unknown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media/audio8.bin" ContentType="audio/unknown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media/audio6.bin" ContentType="audio/unknown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75" r:id="rId2"/>
    <p:sldId id="289" r:id="rId3"/>
    <p:sldId id="283" r:id="rId4"/>
    <p:sldId id="284" r:id="rId5"/>
    <p:sldId id="286" r:id="rId6"/>
    <p:sldId id="292" r:id="rId7"/>
    <p:sldId id="291" r:id="rId8"/>
    <p:sldId id="290" r:id="rId9"/>
    <p:sldId id="285" r:id="rId10"/>
    <p:sldId id="293" r:id="rId11"/>
    <p:sldId id="288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"/>
      </p:ext>
    </p:extLst>
  </p:showPr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3560" y="-1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72691200" cy="1872691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13A29-F109-4FCD-987E-0977F34D2F1F}" type="datetimeFigureOut">
              <a:rPr lang="en-US" smtClean="0"/>
              <a:pPr/>
              <a:t>8/30/11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13CD5-37D5-48FD-81E8-69A38C60C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94938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5" tIns="45771" rIns="91545" bIns="45771" anchor="b"/>
          <a:lstStyle/>
          <a:p>
            <a:pPr algn="r" defTabSz="915988"/>
            <a:fld id="{F9754646-69D9-4E3A-9381-8A1CB8F29CA2}" type="slidenum">
              <a:rPr lang="en-US" sz="1200"/>
              <a:pPr algn="r" defTabSz="915988"/>
              <a:t>1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 lIns="91545" tIns="45771" rIns="91545" bIns="45771"/>
          <a:lstStyle/>
          <a:p>
            <a:pPr defTabSz="914400" eaLnBrk="1" hangingPunct="1"/>
            <a:r>
              <a:rPr lang="en-US" smtClean="0">
                <a:ea typeface="ＭＳ Ｐゴシック" pitchFamily="-108" charset="-128"/>
              </a:rPr>
              <a:t>Speaker introduction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10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45" tIns="45771" rIns="91545" bIns="45771" anchor="b"/>
          <a:lstStyle/>
          <a:p>
            <a:pPr algn="r" defTabSz="915988"/>
            <a:fld id="{8E5B9CFF-907E-46F2-B517-5369305029C1}" type="slidenum">
              <a:rPr lang="en-US" sz="1200"/>
              <a:pPr algn="r" defTabSz="915988"/>
              <a:t>11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 lIns="91545" tIns="45771" rIns="91545" bIns="45771"/>
          <a:lstStyle/>
          <a:p>
            <a:pPr defTabSz="914400" eaLnBrk="1" hangingPunct="1"/>
            <a:r>
              <a:rPr lang="en-US" dirty="0" smtClean="0">
                <a:ea typeface="ＭＳ Ｐゴシック" pitchFamily="-108" charset="-128"/>
              </a:rPr>
              <a:t>Thank you for your time and attention! Any questions?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2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3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4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5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6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7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8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354" y="8687651"/>
            <a:ext cx="2972108" cy="45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32" tIns="45765" rIns="91532" bIns="45765" anchor="b"/>
          <a:lstStyle/>
          <a:p>
            <a:pPr algn="r" defTabSz="915123"/>
            <a:fld id="{399DB1DE-B4F9-408D-B6FB-0696B38FB1AD}" type="slidenum">
              <a:rPr lang="en-US" sz="1300"/>
              <a:pPr algn="r" defTabSz="915123"/>
              <a:t>9</a:t>
            </a:fld>
            <a:endParaRPr lang="en-US" sz="1300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7238" cy="34258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08" y="4343826"/>
            <a:ext cx="5485785" cy="4111783"/>
          </a:xfrm>
          <a:noFill/>
          <a:ln/>
        </p:spPr>
        <p:txBody>
          <a:bodyPr lIns="91532" tIns="45765" rIns="91532" bIns="45765"/>
          <a:lstStyle/>
          <a:p>
            <a:pPr defTabSz="864197" eaLnBrk="1" hangingPunct="1"/>
            <a:endParaRPr lang="en-US" dirty="0" smtClean="0"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footer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763" y="6176963"/>
            <a:ext cx="91392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charset="2"/>
        <a:buChar char=""/>
        <a:defRPr sz="24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/>
          <a:ea typeface="ＭＳ Ｐゴシック" pitchFamily="-112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audio" Target="../media/audio1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audio" Target="../media/audio10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<Relationship Id="rId5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hyperlink" Target="mailto:Customer.Service@SterlingHSA.com" TargetMode="External"/><Relationship Id="rId1" Type="http://schemas.openxmlformats.org/officeDocument/2006/relationships/audio" Target="../media/audio11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<Relationship Id="rId5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audio" Target="../media/audio2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5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audio" Target="../media/audio3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Relationship Id="rId5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audio" Target="../media/audio4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5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audio" Target="../media/audio5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audio" Target="../media/audio6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Relationship Id="rId5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audio" Target="../media/audio7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<Relationship Id="rId5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audio" Target="../media/audio8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<Relationship Id="rId5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audio" Target="../media/audio9.bin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8280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2000" i="1" dirty="0" smtClean="0">
                <a:solidFill>
                  <a:schemeClr val="tx2"/>
                </a:solidFill>
                <a:latin typeface="Copperplate Gothic Bold" pitchFamily="34" charset="0"/>
                <a:ea typeface="ＭＳ Ｐゴシック" pitchFamily="-108" charset="-128"/>
                <a:cs typeface="Verdana" pitchFamily="34" charset="0"/>
              </a:rPr>
              <a:t>Health </a:t>
            </a:r>
            <a:r>
              <a:rPr lang="en-US" sz="2000" i="1" dirty="0" smtClean="0">
                <a:solidFill>
                  <a:schemeClr val="tx2"/>
                </a:solidFill>
                <a:latin typeface="Copperplate Gothic Bold" pitchFamily="34" charset="0"/>
                <a:ea typeface="ＭＳ Ｐゴシック" pitchFamily="-108" charset="-128"/>
                <a:cs typeface="Verdana" pitchFamily="34" charset="0"/>
              </a:rPr>
              <a:t>Services Administration</a:t>
            </a:r>
            <a:r>
              <a:rPr lang="ru-RU" sz="2000" i="1" dirty="0" smtClean="0">
                <a:solidFill>
                  <a:schemeClr val="accent1"/>
                </a:solidFill>
                <a:latin typeface="Copperplate Gothic Bold" pitchFamily="34" charset="0"/>
                <a:ea typeface="ＭＳ Ｐゴシック" pitchFamily="-108" charset="-128"/>
                <a:cs typeface="Verdana" pitchFamily="34" charset="0"/>
              </a:rPr>
              <a:t/>
            </a:r>
            <a:br>
              <a:rPr lang="ru-RU" sz="2000" i="1" dirty="0" smtClean="0">
                <a:solidFill>
                  <a:schemeClr val="accent1"/>
                </a:solidFill>
                <a:latin typeface="Copperplate Gothic Bold" pitchFamily="34" charset="0"/>
                <a:ea typeface="ＭＳ Ｐゴシック" pitchFamily="-108" charset="-128"/>
                <a:cs typeface="Verdana" pitchFamily="34" charset="0"/>
              </a:rPr>
            </a:br>
            <a:endParaRPr lang="ru-RU" sz="2000" i="1" dirty="0" smtClean="0">
              <a:solidFill>
                <a:schemeClr val="accent1"/>
              </a:solidFill>
              <a:latin typeface="Copperplate Gothic Bold" pitchFamily="34" charset="0"/>
              <a:ea typeface="ＭＳ Ｐゴシック" pitchFamily="-108" charset="-128"/>
              <a:cs typeface="Verdan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3294063"/>
            <a:ext cx="7315200" cy="1846262"/>
          </a:xfrm>
        </p:spPr>
        <p:txBody>
          <a:bodyPr/>
          <a:lstStyle/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San</a:t>
            </a: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00" b="1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00" b="1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COBRA Online </a:t>
            </a:r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Services Overview</a:t>
            </a: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solidFill>
                <a:schemeClr val="tx2"/>
              </a:solidFill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  <a:p>
            <a:pPr marL="0" indent="0" algn="ctr" defTabSz="914400" eaLnBrk="1" hangingPunct="1">
              <a:lnSpc>
                <a:spcPct val="80000"/>
              </a:lnSpc>
              <a:buFont typeface="Arial" charset="0"/>
              <a:buNone/>
            </a:pPr>
            <a:endParaRPr lang="en-US" sz="1400" b="1" dirty="0" smtClean="0">
              <a:solidFill>
                <a:schemeClr val="tx2"/>
              </a:solidFill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695575" y="1597025"/>
            <a:ext cx="39338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STERLING HSA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491288" y="1425575"/>
            <a:ext cx="352425" cy="3667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>
                <a:solidFill>
                  <a:schemeClr val="tx2"/>
                </a:solidFill>
                <a:cs typeface="Arial" charset="0"/>
              </a:rPr>
              <a:t>®</a:t>
            </a:r>
          </a:p>
        </p:txBody>
      </p:sp>
      <p:pic>
        <p:nvPicPr>
          <p:cNvPr id="6" name="~PP3206.WAV">
            <a:hlinkClick r:id="" action="ppaction://media"/>
          </p:cNvPr>
          <p:cNvPicPr>
            <a:picLocks noRot="1" noChangeAspect="1"/>
          </p:cNvPicPr>
          <p:nvPr>
            <a:wavAudioFile r:embed="rId1" name="~PP3206.WAV"/>
          </p:nvPr>
        </p:nvPicPr>
        <p:blipFill>
          <a:blip r:embed="rId4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EMPLOYEE SELF-SERVICE PORTAL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5871"/>
            <a:ext cx="7766050" cy="517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896.WAV">
            <a:hlinkClick r:id="" action="ppaction://media"/>
          </p:cNvPr>
          <p:cNvPicPr>
            <a:picLocks noRot="1" noChangeAspect="1"/>
          </p:cNvPicPr>
          <p:nvPr>
            <a:wavAudioFile r:embed="rId1" name="~PP896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19256843"/>
      </p:ext>
    </p:extLst>
  </p:cSld>
  <p:clrMapOvr>
    <a:masterClrMapping/>
  </p:clrMapOvr>
  <p:transition advTm="190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THANK YOU!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457200" y="13462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3600" b="1" dirty="0">
              <a:latin typeface="Verdana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>
                <a:latin typeface="Verdana" pitchFamily="34" charset="0"/>
              </a:rPr>
              <a:t>For more questions, contact: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latin typeface="Verdana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r>
              <a:rPr lang="en-US" sz="2000" b="1" dirty="0" smtClean="0"/>
              <a:t>	Sterling </a:t>
            </a:r>
            <a:r>
              <a:rPr lang="en-US" sz="2000" b="1" dirty="0"/>
              <a:t>HSA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475 14th Street, Suite 650</a:t>
            </a:r>
            <a:br>
              <a:rPr lang="en-US" sz="2000" dirty="0"/>
            </a:br>
            <a:r>
              <a:rPr lang="en-US" sz="2000" dirty="0"/>
              <a:t>Oakland, CA 94612</a:t>
            </a:r>
            <a:br>
              <a:rPr lang="en-US" sz="2000" dirty="0"/>
            </a:br>
            <a:r>
              <a:rPr lang="en-US" sz="2000" dirty="0"/>
              <a:t>Toll Free Phone: 800.617.4729</a:t>
            </a:r>
            <a:br>
              <a:rPr lang="en-US" sz="2000" dirty="0"/>
            </a:br>
            <a:r>
              <a:rPr lang="en-US" sz="2000" dirty="0"/>
              <a:t>Toll Free Fax: 877.517.4729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Customer.Service@SterlingHSA.com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  <a:endParaRPr lang="en-US" sz="2000" b="1" dirty="0" smtClean="0">
              <a:latin typeface="Verdana" pitchFamily="34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None/>
            </a:pPr>
            <a:endParaRPr lang="en-US" b="1" dirty="0">
              <a:latin typeface="Verdana" pitchFamily="34" charset="0"/>
            </a:endParaRPr>
          </a:p>
          <a:p>
            <a:pPr marL="742950" lvl="1" indent="-285750" defTabSz="914400">
              <a:spcBef>
                <a:spcPct val="20000"/>
              </a:spcBef>
              <a:buFont typeface="Arial" charset="0"/>
              <a:buNone/>
            </a:pPr>
            <a:endParaRPr lang="en-US" b="1" dirty="0">
              <a:latin typeface="Verdana" pitchFamily="34" charset="0"/>
              <a:cs typeface="Arial" charset="0"/>
            </a:endParaRPr>
          </a:p>
          <a:p>
            <a:pPr marL="742950" lvl="1" indent="-285750" defTabSz="9144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Verdana" pitchFamily="34" charset="0"/>
            </a:endParaRPr>
          </a:p>
        </p:txBody>
      </p:sp>
      <p:pic>
        <p:nvPicPr>
          <p:cNvPr id="4" name="~PP2615.WAV">
            <a:hlinkClick r:id="" action="ppaction://media"/>
          </p:cNvPr>
          <p:cNvPicPr>
            <a:picLocks noRot="1" noChangeAspect="1"/>
          </p:cNvPicPr>
          <p:nvPr>
            <a:wavAudioFile r:embed="rId1" name="~PP2615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1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WWW.STERLINGHSA.COM</a:t>
            </a: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" y="1160517"/>
            <a:ext cx="8229600" cy="484632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914400" y="3429000"/>
            <a:ext cx="3657600" cy="1828800"/>
          </a:xfrm>
          <a:prstGeom prst="wedgeRectCallout">
            <a:avLst>
              <a:gd name="adj1" fmla="val 78305"/>
              <a:gd name="adj2" fmla="val 819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EASY ACCESS FROM THE STERLING HSA HOME PAGE</a:t>
            </a:r>
            <a:endParaRPr lang="en-US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</a:endParaRPr>
          </a:p>
        </p:txBody>
      </p:sp>
      <p:pic>
        <p:nvPicPr>
          <p:cNvPr id="5" name="~PP1954.WAV">
            <a:hlinkClick r:id="" action="ppaction://media"/>
          </p:cNvPr>
          <p:cNvPicPr>
            <a:picLocks noRot="1" noChangeAspect="1"/>
          </p:cNvPicPr>
          <p:nvPr>
            <a:wavAudioFile r:embed="rId1" name="~PP1954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180035821"/>
      </p:ext>
    </p:extLst>
  </p:cSld>
  <p:clrMapOvr>
    <a:masterClrMapping/>
  </p:clrMapOvr>
  <p:transition advTm="150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EMPLOYER HOME PAGE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73312" y="1168400"/>
            <a:ext cx="8281727" cy="466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1879.WAV">
            <a:hlinkClick r:id="" action="ppaction://media"/>
          </p:cNvPr>
          <p:cNvPicPr>
            <a:picLocks noRot="1" noChangeAspect="1"/>
          </p:cNvPicPr>
          <p:nvPr>
            <a:wavAudioFile r:embed="rId1" name="~PP1879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ADDING A NEW QUALIFIED BENEFICIARY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18488" cy="445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1323.WAV">
            <a:hlinkClick r:id="" action="ppaction://media"/>
          </p:cNvPr>
          <p:cNvPicPr>
            <a:picLocks noRot="1" noChangeAspect="1"/>
          </p:cNvPicPr>
          <p:nvPr>
            <a:wavAudioFile r:embed="rId1" name="~PP1323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QUALIFIED BENEFICIARY LISTING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8963" y="1358900"/>
            <a:ext cx="7335837" cy="4787900"/>
          </a:xfrm>
        </p:spPr>
        <p:txBody>
          <a:bodyPr/>
          <a:lstStyle/>
          <a:p>
            <a:pPr defTabSz="914400" eaLnBrk="1" hangingPunct="1">
              <a:buNone/>
            </a:pPr>
            <a:endParaRPr lang="en-US" sz="2000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47304" y="1168400"/>
            <a:ext cx="8760274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~PP3443.WAV">
            <a:hlinkClick r:id="" action="ppaction://media"/>
          </p:cNvPr>
          <p:cNvPicPr>
            <a:picLocks noRot="1" noChangeAspect="1"/>
          </p:cNvPicPr>
          <p:nvPr>
            <a:wavAudioFile r:embed="rId1" name="~PP3443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QUALIFIED BENEFICIARY PAYMENT LEDGER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8963" y="1358900"/>
            <a:ext cx="7335837" cy="4787900"/>
          </a:xfrm>
        </p:spPr>
        <p:txBody>
          <a:bodyPr/>
          <a:lstStyle/>
          <a:p>
            <a:pPr defTabSz="914400" eaLnBrk="1" hangingPunct="1">
              <a:buNone/>
            </a:pPr>
            <a:endParaRPr lang="en-US" sz="2000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328736"/>
            <a:ext cx="8686800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~PP1529.WAV">
            <a:hlinkClick r:id="" action="ppaction://media"/>
          </p:cNvPr>
          <p:cNvPicPr>
            <a:picLocks noRot="1" noChangeAspect="1"/>
          </p:cNvPicPr>
          <p:nvPr>
            <a:wavAudioFile r:embed="rId1" name="~PP1529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14298100"/>
      </p:ext>
    </p:extLst>
  </p:cSld>
  <p:clrMapOvr>
    <a:masterClrMapping/>
  </p:clrMapOvr>
  <p:transition advTm="10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QUALIFIED BENEFICIARY EVENT HISTORY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8963" y="1358900"/>
            <a:ext cx="7335837" cy="4787900"/>
          </a:xfrm>
        </p:spPr>
        <p:txBody>
          <a:bodyPr/>
          <a:lstStyle/>
          <a:p>
            <a:pPr defTabSz="914400" eaLnBrk="1" hangingPunct="1">
              <a:buNone/>
            </a:pPr>
            <a:endParaRPr lang="en-US" sz="2000" dirty="0" smtClean="0">
              <a:latin typeface="Verdana" pitchFamily="34" charset="0"/>
              <a:ea typeface="ＭＳ Ｐゴシック" pitchFamily="-108" charset="-128"/>
              <a:cs typeface="Verdan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0581"/>
            <a:ext cx="822960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~PP1636.WAV">
            <a:hlinkClick r:id="" action="ppaction://media"/>
          </p:cNvPr>
          <p:cNvPicPr>
            <a:picLocks noRot="1" noChangeAspect="1"/>
          </p:cNvPicPr>
          <p:nvPr>
            <a:wavAudioFile r:embed="rId1" name="~PP1636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514298100"/>
      </p:ext>
    </p:extLst>
  </p:cSld>
  <p:clrMapOvr>
    <a:masterClrMapping/>
  </p:clrMapOvr>
  <p:transition advTm="82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EMPLOYER COBRA REPORTS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921498"/>
            <a:ext cx="7999413" cy="502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3620.WAV">
            <a:hlinkClick r:id="" action="ppaction://media"/>
          </p:cNvPr>
          <p:cNvPicPr>
            <a:picLocks noRot="1" noChangeAspect="1"/>
          </p:cNvPicPr>
          <p:nvPr>
            <a:wavAudioFile r:embed="rId1" name="~PP3620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796535743"/>
      </p:ext>
    </p:extLst>
  </p:cSld>
  <p:clrMapOvr>
    <a:masterClrMapping/>
  </p:clrMapOvr>
  <p:transition advTm="22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2800" b="1" dirty="0" smtClean="0">
                <a:latin typeface="Verdana" pitchFamily="34" charset="0"/>
                <a:ea typeface="ＭＳ Ｐゴシック" pitchFamily="-108" charset="-128"/>
                <a:cs typeface="Verdana" pitchFamily="34" charset="0"/>
              </a:rPr>
              <a:t>EMPLOYEE SELF-SERVICE PORTAL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7725"/>
            <a:ext cx="8685213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~PP2313.WAV">
            <a:hlinkClick r:id="" action="ppaction://media"/>
          </p:cNvPr>
          <p:cNvPicPr>
            <a:picLocks noRot="1" noChangeAspect="1"/>
          </p:cNvPicPr>
          <p:nvPr>
            <a:wavAudioFile r:embed="rId1" name="~PP2313.WAV"/>
          </p:nvPr>
        </p:nvPicPr>
        <p:blipFill>
          <a:blip r:embed="rId5"/>
          <a:stretch>
            <a:fillRect/>
          </a:stretch>
        </p:blipFill>
        <p:spPr>
          <a:xfrm>
            <a:off x="7019925" y="4733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127</Words>
  <Application>Microsoft Macintosh PowerPoint</Application>
  <PresentationFormat>On-screen Show (4:3)</PresentationFormat>
  <Paragraphs>39</Paragraphs>
  <Slides>11</Slides>
  <Notes>11</Notes>
  <HiddenSlides>0</HiddenSlides>
  <MMClips>11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Health Services Administration </vt:lpstr>
      <vt:lpstr>WWW.STERLINGHSA.COM</vt:lpstr>
      <vt:lpstr>EMPLOYER HOME PAGE</vt:lpstr>
      <vt:lpstr>ADDING A NEW QUALIFIED BENEFICIARY</vt:lpstr>
      <vt:lpstr>QUALIFIED BENEFICIARY LISTING</vt:lpstr>
      <vt:lpstr>QUALIFIED BENEFICIARY PAYMENT LEDGER</vt:lpstr>
      <vt:lpstr>QUALIFIED BENEFICIARY EVENT HISTORY</vt:lpstr>
      <vt:lpstr>EMPLOYER COBRA REPORTS</vt:lpstr>
      <vt:lpstr>EMPLOYEE SELF-SERVICE PORTAL</vt:lpstr>
      <vt:lpstr>EMPLOYEE SELF-SERVICE PORTAL</vt:lpstr>
      <vt:lpstr>THANK YOU!</vt:lpstr>
    </vt:vector>
  </TitlesOfParts>
  <Company>SeaMobile,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</dc:creator>
  <cp:lastModifiedBy>Nancy Brumfield</cp:lastModifiedBy>
  <cp:revision>95</cp:revision>
  <dcterms:created xsi:type="dcterms:W3CDTF">2011-08-30T23:41:35Z</dcterms:created>
  <dcterms:modified xsi:type="dcterms:W3CDTF">2011-08-30T23:42:35Z</dcterms:modified>
</cp:coreProperties>
</file>