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5" r:id="rId2"/>
    <p:sldId id="289" r:id="rId3"/>
    <p:sldId id="283" r:id="rId4"/>
    <p:sldId id="284" r:id="rId5"/>
    <p:sldId id="286" r:id="rId6"/>
    <p:sldId id="292" r:id="rId7"/>
    <p:sldId id="291" r:id="rId8"/>
    <p:sldId id="290" r:id="rId9"/>
    <p:sldId id="285" r:id="rId10"/>
    <p:sldId id="293" r:id="rId11"/>
    <p:sldId id="294" r:id="rId12"/>
    <p:sldId id="288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72691200" cy="1872691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13A29-F109-4FCD-987E-0977F34D2F1F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13CD5-37D5-48FD-81E8-69A38C60C4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38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5" tIns="45771" rIns="91545" bIns="45771" anchor="b"/>
          <a:lstStyle/>
          <a:p>
            <a:pPr algn="r" defTabSz="915988"/>
            <a:fld id="{F9754646-69D9-4E3A-9381-8A1CB8F29CA2}" type="slidenum">
              <a:rPr lang="en-US" sz="1200"/>
              <a:pPr algn="r" defTabSz="915988"/>
              <a:t>1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</p:spPr>
        <p:txBody>
          <a:bodyPr lIns="91545" tIns="45771" rIns="91545" bIns="45771"/>
          <a:lstStyle/>
          <a:p>
            <a:pPr defTabSz="914400" eaLnBrk="1" hangingPunct="1"/>
            <a:r>
              <a:rPr lang="en-US" smtClean="0">
                <a:ea typeface="ＭＳ Ｐゴシック" pitchFamily="-108" charset="-128"/>
              </a:rPr>
              <a:t>Speaker introduction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354" y="8687651"/>
            <a:ext cx="2972108" cy="4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 defTabSz="915123"/>
            <a:fld id="{399DB1DE-B4F9-408D-B6FB-0696B38FB1AD}" type="slidenum">
              <a:rPr lang="en-US" sz="1300"/>
              <a:pPr algn="r" defTabSz="915123"/>
              <a:t>10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3826"/>
            <a:ext cx="5485785" cy="4111783"/>
          </a:xfrm>
          <a:noFill/>
          <a:ln/>
        </p:spPr>
        <p:txBody>
          <a:bodyPr lIns="91532" tIns="45765" rIns="91532" bIns="45765"/>
          <a:lstStyle/>
          <a:p>
            <a:pPr defTabSz="864197"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354" y="8687651"/>
            <a:ext cx="2972108" cy="4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 defTabSz="915123"/>
            <a:fld id="{399DB1DE-B4F9-408D-B6FB-0696B38FB1AD}" type="slidenum">
              <a:rPr lang="en-US" sz="1300"/>
              <a:pPr algn="r" defTabSz="915123"/>
              <a:t>11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3826"/>
            <a:ext cx="5485785" cy="4111783"/>
          </a:xfrm>
          <a:noFill/>
          <a:ln/>
        </p:spPr>
        <p:txBody>
          <a:bodyPr lIns="91532" tIns="45765" rIns="91532" bIns="45765"/>
          <a:lstStyle/>
          <a:p>
            <a:pPr defTabSz="864197"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5" tIns="45771" rIns="91545" bIns="45771" anchor="b"/>
          <a:lstStyle/>
          <a:p>
            <a:pPr algn="r" defTabSz="915988"/>
            <a:fld id="{8E5B9CFF-907E-46F2-B517-5369305029C1}" type="slidenum">
              <a:rPr lang="en-US" sz="1200"/>
              <a:pPr algn="r" defTabSz="915988"/>
              <a:t>12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</p:spPr>
        <p:txBody>
          <a:bodyPr lIns="91545" tIns="45771" rIns="91545" bIns="45771"/>
          <a:lstStyle/>
          <a:p>
            <a:pPr defTabSz="914400" eaLnBrk="1" hangingPunct="1"/>
            <a:r>
              <a:rPr lang="en-US" dirty="0" smtClean="0">
                <a:ea typeface="ＭＳ Ｐゴシック" pitchFamily="-108" charset="-128"/>
              </a:rPr>
              <a:t>Thank you for your time and attention! Any questions?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354" y="8687651"/>
            <a:ext cx="2972108" cy="4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 defTabSz="915123"/>
            <a:fld id="{399DB1DE-B4F9-408D-B6FB-0696B38FB1AD}" type="slidenum">
              <a:rPr lang="en-US" sz="1300"/>
              <a:pPr algn="r" defTabSz="915123"/>
              <a:t>2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3826"/>
            <a:ext cx="5485785" cy="4111783"/>
          </a:xfrm>
          <a:noFill/>
          <a:ln/>
        </p:spPr>
        <p:txBody>
          <a:bodyPr lIns="91532" tIns="45765" rIns="91532" bIns="45765"/>
          <a:lstStyle/>
          <a:p>
            <a:pPr defTabSz="864197"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354" y="8687651"/>
            <a:ext cx="2972108" cy="4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 defTabSz="915123"/>
            <a:fld id="{399DB1DE-B4F9-408D-B6FB-0696B38FB1AD}" type="slidenum">
              <a:rPr lang="en-US" sz="1300"/>
              <a:pPr algn="r" defTabSz="915123"/>
              <a:t>3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3826"/>
            <a:ext cx="5485785" cy="4111783"/>
          </a:xfrm>
          <a:noFill/>
          <a:ln/>
        </p:spPr>
        <p:txBody>
          <a:bodyPr lIns="91532" tIns="45765" rIns="91532" bIns="45765"/>
          <a:lstStyle/>
          <a:p>
            <a:pPr defTabSz="864197"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354" y="8687651"/>
            <a:ext cx="2972108" cy="4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 defTabSz="915123"/>
            <a:fld id="{399DB1DE-B4F9-408D-B6FB-0696B38FB1AD}" type="slidenum">
              <a:rPr lang="en-US" sz="1300"/>
              <a:pPr algn="r" defTabSz="915123"/>
              <a:t>4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3826"/>
            <a:ext cx="5485785" cy="4111783"/>
          </a:xfrm>
          <a:noFill/>
          <a:ln/>
        </p:spPr>
        <p:txBody>
          <a:bodyPr lIns="91532" tIns="45765" rIns="91532" bIns="45765"/>
          <a:lstStyle/>
          <a:p>
            <a:pPr defTabSz="864197"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354" y="8687651"/>
            <a:ext cx="2972108" cy="4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 defTabSz="915123"/>
            <a:fld id="{399DB1DE-B4F9-408D-B6FB-0696B38FB1AD}" type="slidenum">
              <a:rPr lang="en-US" sz="1300"/>
              <a:pPr algn="r" defTabSz="915123"/>
              <a:t>5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3826"/>
            <a:ext cx="5485785" cy="4111783"/>
          </a:xfrm>
          <a:noFill/>
          <a:ln/>
        </p:spPr>
        <p:txBody>
          <a:bodyPr lIns="91532" tIns="45765" rIns="91532" bIns="45765"/>
          <a:lstStyle/>
          <a:p>
            <a:pPr defTabSz="864197"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354" y="8687651"/>
            <a:ext cx="2972108" cy="4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 defTabSz="915123"/>
            <a:fld id="{399DB1DE-B4F9-408D-B6FB-0696B38FB1AD}" type="slidenum">
              <a:rPr lang="en-US" sz="1300"/>
              <a:pPr algn="r" defTabSz="915123"/>
              <a:t>6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3826"/>
            <a:ext cx="5485785" cy="4111783"/>
          </a:xfrm>
          <a:noFill/>
          <a:ln/>
        </p:spPr>
        <p:txBody>
          <a:bodyPr lIns="91532" tIns="45765" rIns="91532" bIns="45765"/>
          <a:lstStyle/>
          <a:p>
            <a:pPr defTabSz="864197"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354" y="8687651"/>
            <a:ext cx="2972108" cy="4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 defTabSz="915123"/>
            <a:fld id="{399DB1DE-B4F9-408D-B6FB-0696B38FB1AD}" type="slidenum">
              <a:rPr lang="en-US" sz="1300"/>
              <a:pPr algn="r" defTabSz="915123"/>
              <a:t>7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3826"/>
            <a:ext cx="5485785" cy="4111783"/>
          </a:xfrm>
          <a:noFill/>
          <a:ln/>
        </p:spPr>
        <p:txBody>
          <a:bodyPr lIns="91532" tIns="45765" rIns="91532" bIns="45765"/>
          <a:lstStyle/>
          <a:p>
            <a:pPr defTabSz="864197"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354" y="8687651"/>
            <a:ext cx="2972108" cy="4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 defTabSz="915123"/>
            <a:fld id="{399DB1DE-B4F9-408D-B6FB-0696B38FB1AD}" type="slidenum">
              <a:rPr lang="en-US" sz="1300"/>
              <a:pPr algn="r" defTabSz="915123"/>
              <a:t>8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3826"/>
            <a:ext cx="5485785" cy="4111783"/>
          </a:xfrm>
          <a:noFill/>
          <a:ln/>
        </p:spPr>
        <p:txBody>
          <a:bodyPr lIns="91532" tIns="45765" rIns="91532" bIns="45765"/>
          <a:lstStyle/>
          <a:p>
            <a:pPr defTabSz="864197"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354" y="8687651"/>
            <a:ext cx="2972108" cy="4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 defTabSz="915123"/>
            <a:fld id="{399DB1DE-B4F9-408D-B6FB-0696B38FB1AD}" type="slidenum">
              <a:rPr lang="en-US" sz="1300"/>
              <a:pPr algn="r" defTabSz="915123"/>
              <a:t>9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3826"/>
            <a:ext cx="5485785" cy="4111783"/>
          </a:xfrm>
          <a:noFill/>
          <a:ln/>
        </p:spPr>
        <p:txBody>
          <a:bodyPr lIns="91532" tIns="45765" rIns="91532" bIns="45765"/>
          <a:lstStyle/>
          <a:p>
            <a:pPr defTabSz="864197"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footer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763" y="6176963"/>
            <a:ext cx="913923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Verdana"/>
          <a:ea typeface="ＭＳ Ｐゴシック" pitchFamily="-112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12" charset="0"/>
          <a:ea typeface="ＭＳ Ｐゴシック" pitchFamily="-112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12" charset="0"/>
          <a:ea typeface="ＭＳ Ｐゴシック" pitchFamily="-112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12" charset="0"/>
          <a:ea typeface="ＭＳ Ｐゴシック" pitchFamily="-112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12" charset="0"/>
          <a:ea typeface="ＭＳ Ｐゴシック" pitchFamily="-112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12" charset="0"/>
          <a:ea typeface="ＭＳ Ｐゴシック" pitchFamily="-112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12" charset="0"/>
          <a:ea typeface="ＭＳ Ｐゴシック" pitchFamily="-112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12" charset="0"/>
          <a:ea typeface="ＭＳ Ｐゴシック" pitchFamily="-112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/>
          <a:ea typeface="ＭＳ Ｐゴシック" pitchFamily="-112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/>
          <a:ea typeface="ＭＳ Ｐゴシック" pitchFamily="-112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charset="2"/>
        <a:buChar char=""/>
        <a:defRPr sz="2400" kern="1200">
          <a:solidFill>
            <a:schemeClr val="tx1"/>
          </a:solidFill>
          <a:latin typeface="Verdana"/>
          <a:ea typeface="ＭＳ Ｐゴシック" pitchFamily="-112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112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pitchFamily="-112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0.wav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1.wav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2.wav"/><Relationship Id="rId5" Type="http://schemas.openxmlformats.org/officeDocument/2006/relationships/image" Target="../media/image10.png"/><Relationship Id="rId4" Type="http://schemas.openxmlformats.org/officeDocument/2006/relationships/hyperlink" Target="mailto:Customer.Service@SterlingHSA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6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7.wav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8.wav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9.wav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82800"/>
            <a:ext cx="9144000" cy="1143000"/>
          </a:xfrm>
        </p:spPr>
        <p:txBody>
          <a:bodyPr/>
          <a:lstStyle/>
          <a:p>
            <a:pPr algn="ctr" eaLnBrk="1" hangingPunct="1"/>
            <a:r>
              <a:rPr lang="ru-RU" sz="2000" i="1" dirty="0" smtClean="0">
                <a:solidFill>
                  <a:schemeClr val="tx2"/>
                </a:solidFill>
                <a:latin typeface="Copperplate Gothic Bold" pitchFamily="34" charset="0"/>
                <a:ea typeface="ＭＳ Ｐゴシック" pitchFamily="-108" charset="-128"/>
                <a:cs typeface="Verdana" pitchFamily="34" charset="0"/>
              </a:rPr>
              <a:t>Health </a:t>
            </a:r>
            <a:r>
              <a:rPr lang="en-US" sz="2000" i="1" dirty="0" smtClean="0">
                <a:solidFill>
                  <a:schemeClr val="tx2"/>
                </a:solidFill>
                <a:latin typeface="Copperplate Gothic Bold" pitchFamily="34" charset="0"/>
                <a:ea typeface="ＭＳ Ｐゴシック" pitchFamily="-108" charset="-128"/>
                <a:cs typeface="Verdana" pitchFamily="34" charset="0"/>
              </a:rPr>
              <a:t>Services Administration</a:t>
            </a:r>
            <a:r>
              <a:rPr lang="ru-RU" sz="2000" i="1" dirty="0" smtClean="0">
                <a:solidFill>
                  <a:schemeClr val="accent1"/>
                </a:solidFill>
                <a:latin typeface="Copperplate Gothic Bold" pitchFamily="34" charset="0"/>
                <a:ea typeface="ＭＳ Ｐゴシック" pitchFamily="-108" charset="-128"/>
                <a:cs typeface="Verdana" pitchFamily="34" charset="0"/>
              </a:rPr>
              <a:t/>
            </a:r>
            <a:br>
              <a:rPr lang="ru-RU" sz="2000" i="1" dirty="0" smtClean="0">
                <a:solidFill>
                  <a:schemeClr val="accent1"/>
                </a:solidFill>
                <a:latin typeface="Copperplate Gothic Bold" pitchFamily="34" charset="0"/>
                <a:ea typeface="ＭＳ Ｐゴシック" pitchFamily="-108" charset="-128"/>
                <a:cs typeface="Verdana" pitchFamily="34" charset="0"/>
              </a:rPr>
            </a:br>
            <a:endParaRPr lang="ru-RU" sz="2000" i="1" dirty="0" smtClean="0">
              <a:solidFill>
                <a:schemeClr val="accent1"/>
              </a:solidFill>
              <a:latin typeface="Copperplate Gothic Bold" pitchFamily="34" charset="0"/>
              <a:ea typeface="ＭＳ Ｐゴシック" pitchFamily="-108" charset="-128"/>
              <a:cs typeface="Verdan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3294063"/>
            <a:ext cx="7315200" cy="1846262"/>
          </a:xfrm>
        </p:spPr>
        <p:txBody>
          <a:bodyPr/>
          <a:lstStyle/>
          <a:p>
            <a:pPr marL="0" indent="0" algn="ctr" defTabSz="9144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San</a:t>
            </a:r>
          </a:p>
          <a:p>
            <a:pPr marL="0" indent="0" algn="ctr" defTabSz="914400" eaLnBrk="1" hangingPunct="1">
              <a:lnSpc>
                <a:spcPct val="80000"/>
              </a:lnSpc>
              <a:buFont typeface="Arial" charset="0"/>
              <a:buNone/>
            </a:pPr>
            <a:endParaRPr lang="en-US" sz="100" b="1" dirty="0" smtClean="0"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  <a:p>
            <a:pPr marL="0" indent="0" algn="ctr" defTabSz="914400" eaLnBrk="1" hangingPunct="1">
              <a:lnSpc>
                <a:spcPct val="80000"/>
              </a:lnSpc>
              <a:buFont typeface="Arial" charset="0"/>
              <a:buNone/>
            </a:pPr>
            <a:endParaRPr lang="en-US" sz="100" b="1" dirty="0" smtClean="0"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  <a:p>
            <a:pPr marL="0" indent="0" algn="ctr" defTabSz="9144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HSA Online Services</a:t>
            </a:r>
          </a:p>
          <a:p>
            <a:pPr marL="0" indent="0" algn="ctr" defTabSz="914400" eaLnBrk="1" hangingPunct="1">
              <a:lnSpc>
                <a:spcPct val="80000"/>
              </a:lnSpc>
              <a:buFont typeface="Arial" charset="0"/>
              <a:buNone/>
            </a:pPr>
            <a:endParaRPr lang="en-US" sz="1400" b="1" dirty="0" smtClean="0"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  <a:p>
            <a:pPr marL="0" indent="0" algn="ctr" defTabSz="914400" eaLnBrk="1" hangingPunct="1">
              <a:lnSpc>
                <a:spcPct val="80000"/>
              </a:lnSpc>
              <a:buFont typeface="Arial" charset="0"/>
              <a:buNone/>
            </a:pPr>
            <a:endParaRPr lang="en-US" sz="1400" b="1" dirty="0" smtClean="0"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  <a:p>
            <a:pPr marL="0" indent="0" algn="ctr" defTabSz="914400" eaLnBrk="1" hangingPunct="1">
              <a:lnSpc>
                <a:spcPct val="80000"/>
              </a:lnSpc>
              <a:buFont typeface="Arial" charset="0"/>
              <a:buNone/>
            </a:pPr>
            <a:endParaRPr lang="en-US" sz="1400" b="1" dirty="0" smtClean="0"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  <a:p>
            <a:pPr marL="0" indent="0" algn="ctr" defTabSz="914400" eaLnBrk="1" hangingPunct="1">
              <a:lnSpc>
                <a:spcPct val="80000"/>
              </a:lnSpc>
              <a:buFont typeface="Arial" charset="0"/>
              <a:buNone/>
            </a:pPr>
            <a:endParaRPr lang="en-US" sz="1400" b="1" dirty="0" smtClean="0">
              <a:solidFill>
                <a:schemeClr val="tx2"/>
              </a:solidFill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  <a:p>
            <a:pPr marL="0" indent="0" algn="ctr" defTabSz="914400" eaLnBrk="1" hangingPunct="1">
              <a:lnSpc>
                <a:spcPct val="80000"/>
              </a:lnSpc>
              <a:buFont typeface="Arial" charset="0"/>
              <a:buNone/>
            </a:pPr>
            <a:endParaRPr lang="en-US" sz="1400" b="1" dirty="0" smtClean="0">
              <a:solidFill>
                <a:schemeClr val="tx2"/>
              </a:solidFill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  <a:p>
            <a:pPr marL="0" indent="0" algn="ctr" defTabSz="914400" eaLnBrk="1" hangingPunct="1">
              <a:lnSpc>
                <a:spcPct val="80000"/>
              </a:lnSpc>
              <a:buFont typeface="Arial" charset="0"/>
              <a:buNone/>
            </a:pPr>
            <a:endParaRPr lang="en-US" sz="1400" b="1" dirty="0" smtClean="0">
              <a:solidFill>
                <a:schemeClr val="tx2"/>
              </a:solidFill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695575" y="1597025"/>
            <a:ext cx="39338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STERLING HSA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491288" y="1425575"/>
            <a:ext cx="352425" cy="36671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>
                <a:solidFill>
                  <a:schemeClr val="tx2"/>
                </a:solidFill>
                <a:cs typeface="Arial" charset="0"/>
              </a:rPr>
              <a:t>®</a:t>
            </a:r>
          </a:p>
        </p:txBody>
      </p:sp>
      <p:pic>
        <p:nvPicPr>
          <p:cNvPr id="6" name="~PP303.WAV">
            <a:hlinkClick r:id="" action="ppaction://media"/>
          </p:cNvPr>
          <p:cNvPicPr>
            <a:picLocks noRot="1" noChangeAspect="1"/>
          </p:cNvPicPr>
          <p:nvPr>
            <a:wavAudioFile r:embed="rId1" name="~PP303.WAV"/>
          </p:nvPr>
        </p:nvPicPr>
        <p:blipFill>
          <a:blip r:embed="rId4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EMPLOYEE SELF-SERVICE PORTAL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3" y="852488"/>
            <a:ext cx="8599487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~PP409.WAV">
            <a:hlinkClick r:id="" action="ppaction://media"/>
          </p:cNvPr>
          <p:cNvPicPr>
            <a:picLocks noRot="1" noChangeAspect="1"/>
          </p:cNvPicPr>
          <p:nvPr>
            <a:wavAudioFile r:embed="rId1" name="~PP409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256843"/>
      </p:ext>
    </p:extLst>
  </p:cSld>
  <p:clrMapOvr>
    <a:masterClrMapping/>
  </p:clrMapOvr>
  <p:transition advTm="230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EMPLOYEE SELF-SERVICE PORTAL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760" y="795000"/>
            <a:ext cx="6943467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~PP3741.WAV">
            <a:hlinkClick r:id="" action="ppaction://media"/>
          </p:cNvPr>
          <p:cNvPicPr>
            <a:picLocks noRot="1" noChangeAspect="1"/>
          </p:cNvPicPr>
          <p:nvPr>
            <a:wavAudioFile r:embed="rId1" name="~PP3741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4582039"/>
      </p:ext>
    </p:extLst>
  </p:cSld>
  <p:clrMapOvr>
    <a:masterClrMapping/>
  </p:clrMapOvr>
  <p:transition advTm="278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THANK YOU!</a:t>
            </a: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457200" y="13462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sz="3600" b="1" dirty="0">
              <a:latin typeface="Verdana" pitchFamily="34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Verdana" pitchFamily="34" charset="0"/>
              </a:rPr>
              <a:t>For more questions, contact: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Verdana" pitchFamily="34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/>
              <a:t>	Sterling </a:t>
            </a:r>
            <a:r>
              <a:rPr lang="en-US" sz="2000" b="1" dirty="0"/>
              <a:t>HSA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475 14th Street, Suite 650</a:t>
            </a:r>
            <a:br>
              <a:rPr lang="en-US" sz="2000" dirty="0"/>
            </a:br>
            <a:r>
              <a:rPr lang="en-US" sz="2000" dirty="0"/>
              <a:t>Oakland, CA 94612</a:t>
            </a:r>
            <a:br>
              <a:rPr lang="en-US" sz="2000" dirty="0"/>
            </a:br>
            <a:r>
              <a:rPr lang="en-US" sz="2000" dirty="0"/>
              <a:t>Toll Free Phone: 800.617.4729</a:t>
            </a:r>
            <a:br>
              <a:rPr lang="en-US" sz="2000" dirty="0"/>
            </a:br>
            <a:r>
              <a:rPr lang="en-US" sz="2000" dirty="0"/>
              <a:t>Toll Free Fax: 877.517.4729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Customer.Service@SterlingHSA.com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</a:t>
            </a:r>
            <a:endParaRPr lang="en-US" sz="2000" b="1" dirty="0" smtClean="0">
              <a:latin typeface="Verdana" pitchFamily="34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b="1" dirty="0">
              <a:latin typeface="Verdana" pitchFamily="34" charset="0"/>
            </a:endParaRPr>
          </a:p>
          <a:p>
            <a:pPr marL="742950" lvl="1" indent="-285750" defTabSz="914400">
              <a:spcBef>
                <a:spcPct val="20000"/>
              </a:spcBef>
              <a:buFont typeface="Arial" charset="0"/>
              <a:buNone/>
            </a:pPr>
            <a:endParaRPr lang="en-US" b="1" dirty="0">
              <a:latin typeface="Verdana" pitchFamily="34" charset="0"/>
              <a:cs typeface="Arial" charset="0"/>
            </a:endParaRPr>
          </a:p>
          <a:p>
            <a:pPr marL="742950" lvl="1" indent="-285750" defTabSz="914400">
              <a:spcBef>
                <a:spcPct val="20000"/>
              </a:spcBef>
              <a:buFont typeface="Arial" charset="0"/>
              <a:buNone/>
            </a:pPr>
            <a:endParaRPr lang="en-US" sz="3200" dirty="0">
              <a:latin typeface="Verdana" pitchFamily="34" charset="0"/>
            </a:endParaRPr>
          </a:p>
        </p:txBody>
      </p:sp>
      <p:pic>
        <p:nvPicPr>
          <p:cNvPr id="4" name="~PP3775.WAV">
            <a:hlinkClick r:id="" action="ppaction://media"/>
          </p:cNvPr>
          <p:cNvPicPr>
            <a:picLocks noRot="1" noChangeAspect="1"/>
          </p:cNvPicPr>
          <p:nvPr>
            <a:wavAudioFile r:embed="rId1" name="~PP3775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WWW.STERLINGHSA.COM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451" y="783732"/>
            <a:ext cx="7315200" cy="539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914400" y="3429000"/>
            <a:ext cx="3657600" cy="1828800"/>
          </a:xfrm>
          <a:prstGeom prst="wedgeRectCallout">
            <a:avLst>
              <a:gd name="adj1" fmla="val 96588"/>
              <a:gd name="adj2" fmla="val -8807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EASY ACCESS FROM THE STERLING HSA HOME PAGE</a:t>
            </a:r>
            <a:endParaRPr lang="en-US" dirty="0">
              <a:ln w="17780" cmpd="sng">
                <a:noFill/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  <p:pic>
        <p:nvPicPr>
          <p:cNvPr id="5" name="~PP3373.WAV">
            <a:hlinkClick r:id="" action="ppaction://media"/>
          </p:cNvPr>
          <p:cNvPicPr>
            <a:picLocks noRot="1" noChangeAspect="1"/>
          </p:cNvPicPr>
          <p:nvPr>
            <a:wavAudioFile r:embed="rId1" name="~PP3373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0035821"/>
      </p:ext>
    </p:extLst>
  </p:cSld>
  <p:clrMapOvr>
    <a:masterClrMapping/>
  </p:clrMapOvr>
  <p:transition advTm="194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EMPLOYER HOME PAGE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1" y="932265"/>
            <a:ext cx="7315200" cy="510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~PP2214.WAV">
            <a:hlinkClick r:id="" action="ppaction://media"/>
          </p:cNvPr>
          <p:cNvPicPr>
            <a:picLocks noRot="1" noChangeAspect="1"/>
          </p:cNvPicPr>
          <p:nvPr>
            <a:wavAudioFile r:embed="rId1" name="~PP2214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ENROLL EMPLOYEES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038" y="863208"/>
            <a:ext cx="6572010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~PP371.WAV">
            <a:hlinkClick r:id="" action="ppaction://media"/>
          </p:cNvPr>
          <p:cNvPicPr>
            <a:picLocks noRot="1" noChangeAspect="1"/>
          </p:cNvPicPr>
          <p:nvPr>
            <a:wavAudioFile r:embed="rId1" name="~PP371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8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ADD/UPDATE BANK ACCOUNTS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8963" y="1358900"/>
            <a:ext cx="7335837" cy="4787900"/>
          </a:xfrm>
        </p:spPr>
        <p:txBody>
          <a:bodyPr/>
          <a:lstStyle/>
          <a:p>
            <a:pPr defTabSz="914400" eaLnBrk="1" hangingPunct="1">
              <a:buNone/>
            </a:pPr>
            <a:endParaRPr lang="en-US" sz="2000" dirty="0" smtClean="0"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1203"/>
            <a:ext cx="8494713" cy="511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~PP1980.WAV">
            <a:hlinkClick r:id="" action="ppaction://media"/>
          </p:cNvPr>
          <p:cNvPicPr>
            <a:picLocks noRot="1" noChangeAspect="1"/>
          </p:cNvPicPr>
          <p:nvPr>
            <a:wavAudioFile r:embed="rId1" name="~PP1980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0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CONTRIBUTIONS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8963" y="1358900"/>
            <a:ext cx="7335837" cy="4787900"/>
          </a:xfrm>
        </p:spPr>
        <p:txBody>
          <a:bodyPr/>
          <a:lstStyle/>
          <a:p>
            <a:pPr defTabSz="914400" eaLnBrk="1" hangingPunct="1">
              <a:buNone/>
            </a:pPr>
            <a:endParaRPr lang="en-US" sz="2000" dirty="0" smtClean="0"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496" y="843255"/>
            <a:ext cx="7711239" cy="530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~PP3050.WAV">
            <a:hlinkClick r:id="" action="ppaction://media"/>
          </p:cNvPr>
          <p:cNvPicPr>
            <a:picLocks noRot="1" noChangeAspect="1"/>
          </p:cNvPicPr>
          <p:nvPr>
            <a:wavAudioFile r:embed="rId1" name="~PP3050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4298100"/>
      </p:ext>
    </p:extLst>
  </p:cSld>
  <p:clrMapOvr>
    <a:masterClrMapping/>
  </p:clrMapOvr>
  <p:transition advTm="624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EMPLOYEES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8963" y="1358900"/>
            <a:ext cx="7335837" cy="4787900"/>
          </a:xfrm>
        </p:spPr>
        <p:txBody>
          <a:bodyPr/>
          <a:lstStyle/>
          <a:p>
            <a:pPr defTabSz="914400" eaLnBrk="1" hangingPunct="1">
              <a:buNone/>
            </a:pPr>
            <a:endParaRPr lang="en-US" sz="2000" dirty="0" smtClean="0"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898859"/>
            <a:ext cx="8100839" cy="499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~PP2886.WAV">
            <a:hlinkClick r:id="" action="ppaction://media"/>
          </p:cNvPr>
          <p:cNvPicPr>
            <a:picLocks noRot="1" noChangeAspect="1"/>
          </p:cNvPicPr>
          <p:nvPr>
            <a:wavAudioFile r:embed="rId1" name="~PP2886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4298100"/>
      </p:ext>
    </p:extLst>
  </p:cSld>
  <p:clrMapOvr>
    <a:masterClrMapping/>
  </p:clrMapOvr>
  <p:transition advTm="325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ACTIVITY STATEMENT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088" y="776802"/>
            <a:ext cx="7956550" cy="538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~PP505.WAV">
            <a:hlinkClick r:id="" action="ppaction://media"/>
          </p:cNvPr>
          <p:cNvPicPr>
            <a:picLocks noRot="1" noChangeAspect="1"/>
          </p:cNvPicPr>
          <p:nvPr>
            <a:wavAudioFile r:embed="rId1" name="~PP505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535743"/>
      </p:ext>
    </p:extLst>
  </p:cSld>
  <p:clrMapOvr>
    <a:masterClrMapping/>
  </p:clrMapOvr>
  <p:transition advTm="385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EMPLOYER TOOLKIT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74" y="821573"/>
            <a:ext cx="7766276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~PP1850.WAV">
            <a:hlinkClick r:id="" action="ppaction://media"/>
          </p:cNvPr>
          <p:cNvPicPr>
            <a:picLocks noRot="1" noChangeAspect="1"/>
          </p:cNvPicPr>
          <p:nvPr>
            <a:wavAudioFile r:embed="rId1" name="~PP1850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7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</TotalTime>
  <Words>73</Words>
  <Application>Microsoft Office PowerPoint</Application>
  <PresentationFormat>On-screen Show (4:3)</PresentationFormat>
  <Paragraphs>42</Paragraphs>
  <Slides>12</Slides>
  <Notes>12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Health Services Administration </vt:lpstr>
      <vt:lpstr>WWW.STERLINGHSA.COM</vt:lpstr>
      <vt:lpstr>EMPLOYER HOME PAGE</vt:lpstr>
      <vt:lpstr>ENROLL EMPLOYEES</vt:lpstr>
      <vt:lpstr>ADD/UPDATE BANK ACCOUNTS</vt:lpstr>
      <vt:lpstr>CONTRIBUTIONS</vt:lpstr>
      <vt:lpstr>EMPLOYEES</vt:lpstr>
      <vt:lpstr>ACTIVITY STATEMENT</vt:lpstr>
      <vt:lpstr>EMPLOYER TOOLKIT</vt:lpstr>
      <vt:lpstr>EMPLOYEE SELF-SERVICE PORTAL</vt:lpstr>
      <vt:lpstr>EMPLOYEE SELF-SERVICE PORTAL</vt:lpstr>
      <vt:lpstr>THANK YOU!</vt:lpstr>
    </vt:vector>
  </TitlesOfParts>
  <Company>SeaMobile,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</dc:creator>
  <cp:lastModifiedBy>tlowder</cp:lastModifiedBy>
  <cp:revision>105</cp:revision>
  <dcterms:created xsi:type="dcterms:W3CDTF">2010-02-04T00:50:54Z</dcterms:created>
  <dcterms:modified xsi:type="dcterms:W3CDTF">2011-09-07T21:13:43Z</dcterms:modified>
</cp:coreProperties>
</file>